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78" r:id="rId4"/>
    <p:sldId id="269" r:id="rId5"/>
    <p:sldId id="270" r:id="rId6"/>
    <p:sldId id="282" r:id="rId7"/>
    <p:sldId id="279" r:id="rId8"/>
    <p:sldId id="272" r:id="rId9"/>
    <p:sldId id="280" r:id="rId10"/>
    <p:sldId id="281" r:id="rId11"/>
    <p:sldId id="27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3CCFF"/>
    <a:srgbClr val="000032"/>
    <a:srgbClr val="00005A"/>
    <a:srgbClr val="0066FF"/>
    <a:srgbClr val="0D2E71"/>
    <a:srgbClr val="3B2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48E48-AA0D-4ED8-8225-473282404D18}" type="datetimeFigureOut">
              <a:rPr lang="zh-CN" altLang="en-US" smtClean="0"/>
              <a:t>2021-1-19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13D33-7D8F-4C73-BD7E-ED1A3F07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3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2021-1-19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732857" y="5956241"/>
            <a:ext cx="503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全员参与、创新创业、分享成果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6" t="33555" r="24716" b="32833"/>
          <a:stretch>
            <a:fillRect/>
          </a:stretch>
        </p:blipFill>
        <p:spPr>
          <a:xfrm>
            <a:off x="371318" y="184150"/>
            <a:ext cx="1909546" cy="715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9308387" y="365127"/>
            <a:ext cx="2863065" cy="5811836"/>
          </a:xfrm>
          <a:prstGeom prst="rect">
            <a:avLst/>
          </a:prstGeom>
          <a:solidFill>
            <a:srgbClr val="00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2021-1-19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175173" y="2163943"/>
            <a:ext cx="301682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核心价值观</a:t>
            </a:r>
            <a:endParaRPr lang="en-US" altLang="zh-CN" sz="14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</a:t>
            </a:r>
            <a:r>
              <a:rPr lang="zh-CN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</a:t>
            </a:r>
            <a:r>
              <a:rPr lang="zh-CN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融合、责任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9255746" y="3366089"/>
            <a:ext cx="2855681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团队特质</a:t>
            </a:r>
            <a:endParaRPr lang="en-US" altLang="zh-CN" sz="14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感恩、进取、开放、活力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2021-1-19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2021-1-19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2021-1-19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2021-1-19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2021-1-19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占位符 4"/>
          <p:cNvSpPr>
            <a:spLocks noGrp="1" noChangeArrowheads="1"/>
          </p:cNvSpPr>
          <p:nvPr userDrawn="1"/>
        </p:nvSpPr>
        <p:spPr bwMode="auto">
          <a:xfrm>
            <a:off x="4038601" y="6038232"/>
            <a:ext cx="40862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K</a:t>
            </a:r>
            <a:r>
              <a:rPr lang="en-US" altLang="zh-CN" sz="1400" dirty="0">
                <a:solidFill>
                  <a:schemeClr val="bg1"/>
                </a:solidFill>
                <a:latin typeface="Arial Black" panose="020B0A04020102020204" pitchFamily="34" charset="0"/>
              </a:rPr>
              <a:t>INGSIGNAL TECHNOLOGY CO.,LTD.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6" t="33555" r="24716" b="32833"/>
          <a:stretch>
            <a:fillRect/>
          </a:stretch>
        </p:blipFill>
        <p:spPr>
          <a:xfrm>
            <a:off x="4738530" y="666324"/>
            <a:ext cx="2356165" cy="88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83E71-1D98-4592-A944-33F6894558F9}" type="datetimeFigureOut">
              <a:rPr lang="zh-CN" altLang="en-US" smtClean="0"/>
              <a:t>2021-1-19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0670" y="1830339"/>
            <a:ext cx="7392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试用期工作总结</a:t>
            </a:r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转正答辩</a:t>
            </a:r>
            <a:endParaRPr lang="en-US" altLang="zh-CN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3200" kern="0" dirty="0">
              <a:solidFill>
                <a:srgbClr val="FD200F"/>
              </a:solidFill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3200" kern="0" dirty="0">
              <a:solidFill>
                <a:srgbClr val="FD200F"/>
              </a:solidFill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8654" y="4191057"/>
            <a:ext cx="3326650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1400" dirty="0" smtClean="0">
                <a:solidFill>
                  <a:srgbClr val="FFFF00"/>
                </a:solidFill>
              </a:rPr>
              <a:t>系统</a:t>
            </a:r>
            <a:r>
              <a:rPr lang="en-US" altLang="zh-CN" sz="1400" dirty="0" smtClean="0">
                <a:solidFill>
                  <a:srgbClr val="FFFF00"/>
                </a:solidFill>
              </a:rPr>
              <a:t>BU---</a:t>
            </a:r>
            <a:r>
              <a:rPr lang="zh-CN" altLang="en-US" sz="1400" dirty="0" smtClean="0">
                <a:solidFill>
                  <a:srgbClr val="FFFF00"/>
                </a:solidFill>
              </a:rPr>
              <a:t>终端及卫星开发部</a:t>
            </a:r>
            <a:r>
              <a:rPr lang="en-US" altLang="zh-CN" sz="1400" dirty="0" smtClean="0">
                <a:solidFill>
                  <a:srgbClr val="FFFF00"/>
                </a:solidFill>
              </a:rPr>
              <a:t>---</a:t>
            </a:r>
            <a:r>
              <a:rPr lang="zh-CN" altLang="en-US" sz="1400" dirty="0">
                <a:solidFill>
                  <a:srgbClr val="FFFF00"/>
                </a:solidFill>
              </a:rPr>
              <a:t>胡思奇</a:t>
            </a:r>
            <a:endParaRPr lang="zh-CN" altLang="en-US" sz="1400" dirty="0">
              <a:solidFill>
                <a:srgbClr val="FFFF00"/>
              </a:solidFill>
            </a:endParaRPr>
          </a:p>
          <a:p>
            <a:pPr algn="ctr">
              <a:lnSpc>
                <a:spcPct val="160000"/>
              </a:lnSpc>
            </a:pPr>
            <a:r>
              <a:rPr lang="en-US" altLang="zh-CN" sz="1400" dirty="0" smtClean="0">
                <a:solidFill>
                  <a:srgbClr val="FFFF00"/>
                </a:solidFill>
              </a:rPr>
              <a:t>2021</a:t>
            </a:r>
            <a:r>
              <a:rPr lang="zh-CN" altLang="en-US" sz="1400" dirty="0" smtClean="0">
                <a:solidFill>
                  <a:srgbClr val="FFFF00"/>
                </a:solidFill>
              </a:rPr>
              <a:t>年</a:t>
            </a:r>
            <a:r>
              <a:rPr lang="en-US" altLang="zh-CN" sz="1400" dirty="0" smtClean="0">
                <a:solidFill>
                  <a:srgbClr val="FFFF00"/>
                </a:solidFill>
              </a:rPr>
              <a:t>01</a:t>
            </a:r>
            <a:r>
              <a:rPr lang="zh-CN" altLang="en-US" sz="1400" dirty="0" smtClean="0">
                <a:solidFill>
                  <a:srgbClr val="FFFF00"/>
                </a:solidFill>
              </a:rPr>
              <a:t>月</a:t>
            </a:r>
            <a:r>
              <a:rPr lang="en-US" altLang="zh-CN" sz="1400" dirty="0" smtClean="0">
                <a:solidFill>
                  <a:srgbClr val="FFFF00"/>
                </a:solidFill>
              </a:rPr>
              <a:t>20</a:t>
            </a:r>
            <a:r>
              <a:rPr lang="zh-CN" altLang="en-US" sz="1400" dirty="0" smtClean="0">
                <a:solidFill>
                  <a:srgbClr val="FFFF00"/>
                </a:solidFill>
              </a:rPr>
              <a:t>日</a:t>
            </a:r>
            <a:endParaRPr lang="en-US" altLang="zh-CN" sz="1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709054" y="543697"/>
            <a:ext cx="10515600" cy="48603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个人思考与建议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353683" y="1581553"/>
            <a:ext cx="8442777" cy="3737759"/>
            <a:chOff x="1224374" y="1378353"/>
            <a:chExt cx="8442777" cy="3737759"/>
          </a:xfrm>
        </p:grpSpPr>
        <p:grpSp>
          <p:nvGrpSpPr>
            <p:cNvPr id="5" name="组合 4"/>
            <p:cNvGrpSpPr/>
            <p:nvPr/>
          </p:nvGrpSpPr>
          <p:grpSpPr>
            <a:xfrm>
              <a:off x="1224374" y="1378353"/>
              <a:ext cx="8442777" cy="3732119"/>
              <a:chOff x="318199" y="1058374"/>
              <a:chExt cx="10713619" cy="431616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321591" y="1058374"/>
                <a:ext cx="3531180" cy="205036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8" tIns="45715" rIns="91428" bIns="45715" rtlCol="0" anchor="ctr"/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简洁性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200" dirty="0" smtClean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路由器的</a:t>
                </a:r>
                <a:r>
                  <a:rPr lang="en-US" altLang="zh-CN" sz="12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Web UI</a:t>
                </a:r>
                <a:r>
                  <a:rPr lang="zh-CN" altLang="en-US" sz="12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应该尽量简洁，易懂</a:t>
                </a:r>
                <a:endParaRPr lang="en-US" altLang="zh-CN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复杂功能和基本功能分割更加清楚</a:t>
                </a:r>
                <a:endParaRPr lang="zh-CN" altLang="en-US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7500638" y="1066225"/>
                <a:ext cx="3531180" cy="2050363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8" tIns="45715" rIns="91428" bIns="45715" rtlCol="0" anchor="ctr"/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自动性</a:t>
                </a:r>
                <a:endPara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 smtClean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软件版本升级，支持高度自动升级功能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zh-CN" altLang="en-US" sz="1100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18199" y="3324177"/>
                <a:ext cx="3531181" cy="205036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8" tIns="45715" rIns="91428" bIns="45715" rtlCol="0" anchor="ctr"/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加强自测</a:t>
                </a:r>
                <a:endPara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 smtClean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对于产品，不管</a:t>
                </a:r>
                <a:r>
                  <a:rPr lang="en-US" altLang="zh-CN" sz="1200" dirty="0" err="1" smtClean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wifi</a:t>
                </a:r>
                <a:r>
                  <a:rPr lang="zh-CN" altLang="en-US" sz="1200" dirty="0" smtClean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性能，还是易用性，界面，客户端产品使用</a:t>
                </a:r>
                <a:endParaRPr lang="en-US" altLang="zh-CN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zh-CN" altLang="en-US" sz="1600" dirty="0"/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9418" y="1072374"/>
                <a:ext cx="3534571" cy="2028783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9418" y="3330698"/>
                <a:ext cx="3531180" cy="2037320"/>
              </a:xfrm>
              <a:prstGeom prst="rect">
                <a:avLst/>
              </a:prstGeom>
            </p:spPr>
          </p:pic>
        </p:grpSp>
        <p:sp>
          <p:nvSpPr>
            <p:cNvPr id="19" name="矩形 18"/>
            <p:cNvSpPr/>
            <p:nvPr/>
          </p:nvSpPr>
          <p:spPr>
            <a:xfrm>
              <a:off x="6884434" y="3343196"/>
              <a:ext cx="2782717" cy="1772916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5" rIns="91428" bIns="45715" rtlCol="0" anchor="ctr"/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多关注前沿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100" dirty="0" smtClean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多关注其他产品的性能，通讯这个行业的发展趋向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62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>
            <a:spLocks noGrp="1" noChangeArrowheads="1"/>
          </p:cNvSpPr>
          <p:nvPr/>
        </p:nvSpPr>
        <p:spPr bwMode="auto">
          <a:xfrm>
            <a:off x="3106102" y="2341302"/>
            <a:ext cx="6140767" cy="112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谢谢</a:t>
            </a:r>
            <a:r>
              <a:rPr lang="en-US" altLang="zh-CN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~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07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57"/>
          <p:cNvSpPr txBox="1">
            <a:spLocks noChangeArrowheads="1"/>
          </p:cNvSpPr>
          <p:nvPr/>
        </p:nvSpPr>
        <p:spPr bwMode="auto">
          <a:xfrm>
            <a:off x="2714005" y="830707"/>
            <a:ext cx="2389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788923" y="2078739"/>
            <a:ext cx="4429202" cy="2100588"/>
            <a:chOff x="1026025" y="1708036"/>
            <a:chExt cx="4429202" cy="2100588"/>
          </a:xfrm>
        </p:grpSpPr>
        <p:sp>
          <p:nvSpPr>
            <p:cNvPr id="32" name="矩形 2"/>
            <p:cNvSpPr>
              <a:spLocks noChangeArrowheads="1"/>
            </p:cNvSpPr>
            <p:nvPr/>
          </p:nvSpPr>
          <p:spPr bwMode="auto">
            <a:xfrm>
              <a:off x="1704039" y="1758492"/>
              <a:ext cx="375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自我介绍</a:t>
              </a:r>
            </a:p>
          </p:txBody>
        </p:sp>
        <p:sp>
          <p:nvSpPr>
            <p:cNvPr id="33" name="Freeform 21"/>
            <p:cNvSpPr>
              <a:spLocks noEditPoints="1"/>
            </p:cNvSpPr>
            <p:nvPr/>
          </p:nvSpPr>
          <p:spPr bwMode="auto">
            <a:xfrm>
              <a:off x="1233387" y="1708036"/>
              <a:ext cx="407610" cy="436725"/>
            </a:xfrm>
            <a:custGeom>
              <a:avLst/>
              <a:gdLst>
                <a:gd name="T0" fmla="*/ 75 w 89"/>
                <a:gd name="T1" fmla="*/ 21 h 95"/>
                <a:gd name="T2" fmla="*/ 89 w 89"/>
                <a:gd name="T3" fmla="*/ 53 h 95"/>
                <a:gd name="T4" fmla="*/ 78 w 89"/>
                <a:gd name="T5" fmla="*/ 80 h 95"/>
                <a:gd name="T6" fmla="*/ 48 w 89"/>
                <a:gd name="T7" fmla="*/ 53 h 95"/>
                <a:gd name="T8" fmla="*/ 75 w 89"/>
                <a:gd name="T9" fmla="*/ 21 h 95"/>
                <a:gd name="T10" fmla="*/ 76 w 89"/>
                <a:gd name="T11" fmla="*/ 83 h 95"/>
                <a:gd name="T12" fmla="*/ 70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5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3 h 95"/>
                <a:gd name="T26" fmla="*/ 65 w 89"/>
                <a:gd name="T27" fmla="*/ 92 h 95"/>
                <a:gd name="T28" fmla="*/ 59 w 89"/>
                <a:gd name="T29" fmla="*/ 91 h 95"/>
                <a:gd name="T30" fmla="*/ 68 w 89"/>
                <a:gd name="T31" fmla="*/ 75 h 95"/>
                <a:gd name="T32" fmla="*/ 66 w 89"/>
                <a:gd name="T33" fmla="*/ 73 h 95"/>
                <a:gd name="T34" fmla="*/ 57 w 89"/>
                <a:gd name="T35" fmla="*/ 88 h 95"/>
                <a:gd name="T36" fmla="*/ 59 w 89"/>
                <a:gd name="T37" fmla="*/ 91 h 95"/>
                <a:gd name="T38" fmla="*/ 56 w 89"/>
                <a:gd name="T39" fmla="*/ 84 h 95"/>
                <a:gd name="T40" fmla="*/ 64 w 89"/>
                <a:gd name="T41" fmla="*/ 72 h 95"/>
                <a:gd name="T42" fmla="*/ 62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4 w 89"/>
                <a:gd name="T49" fmla="*/ 78 h 95"/>
                <a:gd name="T50" fmla="*/ 60 w 89"/>
                <a:gd name="T51" fmla="*/ 68 h 95"/>
                <a:gd name="T52" fmla="*/ 58 w 89"/>
                <a:gd name="T53" fmla="*/ 66 h 95"/>
                <a:gd name="T54" fmla="*/ 53 w 89"/>
                <a:gd name="T55" fmla="*/ 74 h 95"/>
                <a:gd name="T56" fmla="*/ 54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9 w 89"/>
                <a:gd name="T69" fmla="*/ 65 h 95"/>
                <a:gd name="T70" fmla="*/ 51 w 89"/>
                <a:gd name="T71" fmla="*/ 60 h 95"/>
                <a:gd name="T72" fmla="*/ 49 w 89"/>
                <a:gd name="T73" fmla="*/ 59 h 95"/>
                <a:gd name="T74" fmla="*/ 48 w 89"/>
                <a:gd name="T75" fmla="*/ 61 h 95"/>
                <a:gd name="T76" fmla="*/ 49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60 w 89"/>
                <a:gd name="T87" fmla="*/ 17 h 95"/>
                <a:gd name="T88" fmla="*/ 42 w 89"/>
                <a:gd name="T89" fmla="*/ 54 h 95"/>
                <a:gd name="T90" fmla="*/ 37 w 89"/>
                <a:gd name="T91" fmla="*/ 13 h 95"/>
                <a:gd name="T92" fmla="*/ 0 w 89"/>
                <a:gd name="T93" fmla="*/ 54 h 95"/>
                <a:gd name="T94" fmla="*/ 42 w 89"/>
                <a:gd name="T95" fmla="*/ 95 h 95"/>
                <a:gd name="T96" fmla="*/ 56 w 89"/>
                <a:gd name="T97" fmla="*/ 92 h 95"/>
                <a:gd name="T98" fmla="*/ 42 w 89"/>
                <a:gd name="T99" fmla="*/ 54 h 95"/>
                <a:gd name="T100" fmla="*/ 69 w 89"/>
                <a:gd name="T101" fmla="*/ 23 h 95"/>
                <a:gd name="T102" fmla="*/ 60 w 89"/>
                <a:gd name="T103" fmla="*/ 17 h 95"/>
                <a:gd name="T104" fmla="*/ 43 w 89"/>
                <a:gd name="T105" fmla="*/ 0 h 95"/>
                <a:gd name="T106" fmla="*/ 39 w 89"/>
                <a:gd name="T107" fmla="*/ 0 h 95"/>
                <a:gd name="T108" fmla="*/ 43 w 89"/>
                <a:gd name="T109" fmla="*/ 41 h 95"/>
                <a:gd name="T110" fmla="*/ 62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1"/>
                  </a:moveTo>
                  <a:cubicBezTo>
                    <a:pt x="84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75" y="21"/>
                    <a:pt x="75" y="21"/>
                    <a:pt x="75" y="21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70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5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2" y="93"/>
                    <a:pt x="63" y="92"/>
                    <a:pt x="65" y="92"/>
                  </a:cubicBezTo>
                  <a:close/>
                  <a:moveTo>
                    <a:pt x="59" y="91"/>
                  </a:moveTo>
                  <a:cubicBezTo>
                    <a:pt x="68" y="75"/>
                    <a:pt x="68" y="75"/>
                    <a:pt x="68" y="7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9" y="91"/>
                    <a:pt x="59" y="91"/>
                    <a:pt x="59" y="91"/>
                  </a:cubicBezTo>
                  <a:close/>
                  <a:moveTo>
                    <a:pt x="56" y="84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4" y="7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8"/>
                    <a:pt x="54" y="78"/>
                    <a:pt x="54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9" y="65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5"/>
                    <a:pt x="49" y="65"/>
                    <a:pt x="49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60" y="17"/>
                  </a:move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38" y="27"/>
                    <a:pt x="37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9" y="95"/>
                    <a:pt x="42" y="95"/>
                  </a:cubicBezTo>
                  <a:cubicBezTo>
                    <a:pt x="47" y="95"/>
                    <a:pt x="52" y="94"/>
                    <a:pt x="56" y="92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20"/>
                    <a:pt x="63" y="18"/>
                    <a:pt x="60" y="17"/>
                  </a:cubicBezTo>
                  <a:close/>
                  <a:moveTo>
                    <a:pt x="43" y="0"/>
                  </a:moveTo>
                  <a:cubicBezTo>
                    <a:pt x="42" y="0"/>
                    <a:pt x="40" y="0"/>
                    <a:pt x="39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56" y="1"/>
                    <a:pt x="50" y="0"/>
                    <a:pt x="4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sz="1015"/>
            </a:p>
          </p:txBody>
        </p:sp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228861" y="2596750"/>
              <a:ext cx="349380" cy="342529"/>
            </a:xfrm>
            <a:custGeom>
              <a:avLst/>
              <a:gdLst>
                <a:gd name="T0" fmla="*/ 112 w 112"/>
                <a:gd name="T1" fmla="*/ 93 h 110"/>
                <a:gd name="T2" fmla="*/ 0 w 112"/>
                <a:gd name="T3" fmla="*/ 93 h 110"/>
                <a:gd name="T4" fmla="*/ 9 w 112"/>
                <a:gd name="T5" fmla="*/ 86 h 110"/>
                <a:gd name="T6" fmla="*/ 103 w 112"/>
                <a:gd name="T7" fmla="*/ 86 h 110"/>
                <a:gd name="T8" fmla="*/ 29 w 112"/>
                <a:gd name="T9" fmla="*/ 4 h 110"/>
                <a:gd name="T10" fmla="*/ 29 w 112"/>
                <a:gd name="T11" fmla="*/ 24 h 110"/>
                <a:gd name="T12" fmla="*/ 29 w 112"/>
                <a:gd name="T13" fmla="*/ 4 h 110"/>
                <a:gd name="T14" fmla="*/ 73 w 112"/>
                <a:gd name="T15" fmla="*/ 14 h 110"/>
                <a:gd name="T16" fmla="*/ 93 w 112"/>
                <a:gd name="T17" fmla="*/ 14 h 110"/>
                <a:gd name="T18" fmla="*/ 73 w 112"/>
                <a:gd name="T19" fmla="*/ 62 h 110"/>
                <a:gd name="T20" fmla="*/ 80 w 112"/>
                <a:gd name="T21" fmla="*/ 89 h 110"/>
                <a:gd name="T22" fmla="*/ 86 w 112"/>
                <a:gd name="T23" fmla="*/ 89 h 110"/>
                <a:gd name="T24" fmla="*/ 94 w 112"/>
                <a:gd name="T25" fmla="*/ 59 h 110"/>
                <a:gd name="T26" fmla="*/ 99 w 112"/>
                <a:gd name="T27" fmla="*/ 36 h 110"/>
                <a:gd name="T28" fmla="*/ 78 w 112"/>
                <a:gd name="T29" fmla="*/ 26 h 110"/>
                <a:gd name="T30" fmla="*/ 78 w 112"/>
                <a:gd name="T31" fmla="*/ 35 h 110"/>
                <a:gd name="T32" fmla="*/ 73 w 112"/>
                <a:gd name="T33" fmla="*/ 62 h 110"/>
                <a:gd name="T34" fmla="*/ 67 w 112"/>
                <a:gd name="T35" fmla="*/ 11 h 110"/>
                <a:gd name="T36" fmla="*/ 45 w 112"/>
                <a:gd name="T37" fmla="*/ 11 h 110"/>
                <a:gd name="T38" fmla="*/ 67 w 112"/>
                <a:gd name="T39" fmla="*/ 60 h 110"/>
                <a:gd name="T40" fmla="*/ 73 w 112"/>
                <a:gd name="T41" fmla="*/ 35 h 110"/>
                <a:gd name="T42" fmla="*/ 49 w 112"/>
                <a:gd name="T43" fmla="*/ 24 h 110"/>
                <a:gd name="T44" fmla="*/ 39 w 112"/>
                <a:gd name="T45" fmla="*/ 51 h 110"/>
                <a:gd name="T46" fmla="*/ 45 w 112"/>
                <a:gd name="T47" fmla="*/ 93 h 110"/>
                <a:gd name="T48" fmla="*/ 56 w 112"/>
                <a:gd name="T49" fmla="*/ 72 h 110"/>
                <a:gd name="T50" fmla="*/ 67 w 112"/>
                <a:gd name="T51" fmla="*/ 93 h 110"/>
                <a:gd name="T52" fmla="*/ 39 w 112"/>
                <a:gd name="T53" fmla="*/ 62 h 110"/>
                <a:gd name="T54" fmla="*/ 34 w 112"/>
                <a:gd name="T55" fmla="*/ 35 h 110"/>
                <a:gd name="T56" fmla="*/ 34 w 112"/>
                <a:gd name="T57" fmla="*/ 26 h 110"/>
                <a:gd name="T58" fmla="*/ 13 w 112"/>
                <a:gd name="T59" fmla="*/ 36 h 110"/>
                <a:gd name="T60" fmla="*/ 18 w 112"/>
                <a:gd name="T61" fmla="*/ 59 h 110"/>
                <a:gd name="T62" fmla="*/ 26 w 112"/>
                <a:gd name="T63" fmla="*/ 89 h 110"/>
                <a:gd name="T64" fmla="*/ 32 w 112"/>
                <a:gd name="T65" fmla="*/ 89 h 110"/>
                <a:gd name="T66" fmla="*/ 39 w 112"/>
                <a:gd name="T67" fmla="*/ 6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110">
                  <a:moveTo>
                    <a:pt x="100" y="82"/>
                  </a:moveTo>
                  <a:cubicBezTo>
                    <a:pt x="107" y="85"/>
                    <a:pt x="112" y="89"/>
                    <a:pt x="112" y="93"/>
                  </a:cubicBezTo>
                  <a:cubicBezTo>
                    <a:pt x="112" y="102"/>
                    <a:pt x="87" y="110"/>
                    <a:pt x="56" y="110"/>
                  </a:cubicBezTo>
                  <a:cubicBezTo>
                    <a:pt x="25" y="110"/>
                    <a:pt x="0" y="102"/>
                    <a:pt x="0" y="93"/>
                  </a:cubicBezTo>
                  <a:cubicBezTo>
                    <a:pt x="0" y="89"/>
                    <a:pt x="5" y="85"/>
                    <a:pt x="12" y="82"/>
                  </a:cubicBezTo>
                  <a:cubicBezTo>
                    <a:pt x="10" y="83"/>
                    <a:pt x="9" y="85"/>
                    <a:pt x="9" y="86"/>
                  </a:cubicBezTo>
                  <a:cubicBezTo>
                    <a:pt x="9" y="92"/>
                    <a:pt x="30" y="98"/>
                    <a:pt x="56" y="98"/>
                  </a:cubicBezTo>
                  <a:cubicBezTo>
                    <a:pt x="82" y="98"/>
                    <a:pt x="103" y="92"/>
                    <a:pt x="103" y="86"/>
                  </a:cubicBezTo>
                  <a:cubicBezTo>
                    <a:pt x="103" y="85"/>
                    <a:pt x="102" y="83"/>
                    <a:pt x="100" y="82"/>
                  </a:cubicBezTo>
                  <a:close/>
                  <a:moveTo>
                    <a:pt x="29" y="4"/>
                  </a:moveTo>
                  <a:cubicBezTo>
                    <a:pt x="34" y="4"/>
                    <a:pt x="39" y="9"/>
                    <a:pt x="39" y="14"/>
                  </a:cubicBezTo>
                  <a:cubicBezTo>
                    <a:pt x="39" y="20"/>
                    <a:pt x="34" y="24"/>
                    <a:pt x="29" y="24"/>
                  </a:cubicBezTo>
                  <a:cubicBezTo>
                    <a:pt x="23" y="24"/>
                    <a:pt x="19" y="20"/>
                    <a:pt x="19" y="14"/>
                  </a:cubicBezTo>
                  <a:cubicBezTo>
                    <a:pt x="19" y="9"/>
                    <a:pt x="23" y="4"/>
                    <a:pt x="29" y="4"/>
                  </a:cubicBezTo>
                  <a:close/>
                  <a:moveTo>
                    <a:pt x="83" y="4"/>
                  </a:moveTo>
                  <a:cubicBezTo>
                    <a:pt x="78" y="4"/>
                    <a:pt x="73" y="9"/>
                    <a:pt x="73" y="14"/>
                  </a:cubicBezTo>
                  <a:cubicBezTo>
                    <a:pt x="73" y="20"/>
                    <a:pt x="78" y="24"/>
                    <a:pt x="83" y="24"/>
                  </a:cubicBezTo>
                  <a:cubicBezTo>
                    <a:pt x="89" y="24"/>
                    <a:pt x="93" y="20"/>
                    <a:pt x="93" y="14"/>
                  </a:cubicBezTo>
                  <a:cubicBezTo>
                    <a:pt x="93" y="9"/>
                    <a:pt x="89" y="4"/>
                    <a:pt x="83" y="4"/>
                  </a:cubicBezTo>
                  <a:close/>
                  <a:moveTo>
                    <a:pt x="73" y="62"/>
                  </a:moveTo>
                  <a:cubicBezTo>
                    <a:pt x="73" y="89"/>
                    <a:pt x="73" y="89"/>
                    <a:pt x="73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4" y="89"/>
                    <a:pt x="94" y="89"/>
                    <a:pt x="94" y="8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97" y="58"/>
                    <a:pt x="99" y="55"/>
                    <a:pt x="99" y="51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0"/>
                    <a:pt x="95" y="26"/>
                    <a:pt x="89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6"/>
                    <a:pt x="76" y="26"/>
                    <a:pt x="75" y="26"/>
                  </a:cubicBezTo>
                  <a:cubicBezTo>
                    <a:pt x="77" y="29"/>
                    <a:pt x="78" y="32"/>
                    <a:pt x="78" y="35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8" y="55"/>
                    <a:pt x="76" y="59"/>
                    <a:pt x="73" y="62"/>
                  </a:cubicBezTo>
                  <a:close/>
                  <a:moveTo>
                    <a:pt x="56" y="0"/>
                  </a:moveTo>
                  <a:cubicBezTo>
                    <a:pt x="62" y="0"/>
                    <a:pt x="67" y="5"/>
                    <a:pt x="67" y="11"/>
                  </a:cubicBezTo>
                  <a:cubicBezTo>
                    <a:pt x="67" y="17"/>
                    <a:pt x="62" y="22"/>
                    <a:pt x="56" y="22"/>
                  </a:cubicBezTo>
                  <a:cubicBezTo>
                    <a:pt x="50" y="22"/>
                    <a:pt x="45" y="17"/>
                    <a:pt x="45" y="11"/>
                  </a:cubicBezTo>
                  <a:cubicBezTo>
                    <a:pt x="45" y="5"/>
                    <a:pt x="50" y="0"/>
                    <a:pt x="56" y="0"/>
                  </a:cubicBezTo>
                  <a:close/>
                  <a:moveTo>
                    <a:pt x="67" y="60"/>
                  </a:moveTo>
                  <a:cubicBezTo>
                    <a:pt x="70" y="59"/>
                    <a:pt x="73" y="55"/>
                    <a:pt x="73" y="51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29"/>
                    <a:pt x="68" y="24"/>
                    <a:pt x="62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4" y="24"/>
                    <a:pt x="39" y="29"/>
                    <a:pt x="39" y="35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5"/>
                    <a:pt x="41" y="59"/>
                    <a:pt x="45" y="60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60"/>
                    <a:pt x="67" y="60"/>
                    <a:pt x="67" y="60"/>
                  </a:cubicBezTo>
                  <a:close/>
                  <a:moveTo>
                    <a:pt x="39" y="62"/>
                  </a:moveTo>
                  <a:cubicBezTo>
                    <a:pt x="36" y="59"/>
                    <a:pt x="34" y="55"/>
                    <a:pt x="34" y="5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2"/>
                    <a:pt x="35" y="29"/>
                    <a:pt x="37" y="26"/>
                  </a:cubicBezTo>
                  <a:cubicBezTo>
                    <a:pt x="36" y="26"/>
                    <a:pt x="35" y="26"/>
                    <a:pt x="3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7" y="26"/>
                    <a:pt x="13" y="30"/>
                    <a:pt x="13" y="36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5"/>
                    <a:pt x="15" y="58"/>
                    <a:pt x="18" y="5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9" y="89"/>
                    <a:pt x="39" y="89"/>
                    <a:pt x="39" y="89"/>
                  </a:cubicBezTo>
                  <a:lnTo>
                    <a:pt x="39" y="6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sz="1015"/>
            </a:p>
          </p:txBody>
        </p:sp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1271678" y="3322074"/>
              <a:ext cx="260322" cy="423023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5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79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4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4 w 67"/>
                <a:gd name="T27" fmla="*/ 69 h 106"/>
                <a:gd name="T28" fmla="*/ 16 w 67"/>
                <a:gd name="T29" fmla="*/ 62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0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1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4 w 67"/>
                <a:gd name="T57" fmla="*/ 15 h 106"/>
                <a:gd name="T58" fmla="*/ 11 w 67"/>
                <a:gd name="T59" fmla="*/ 47 h 106"/>
                <a:gd name="T60" fmla="*/ 23 w 67"/>
                <a:gd name="T61" fmla="*/ 58 h 106"/>
                <a:gd name="T62" fmla="*/ 23 w 67"/>
                <a:gd name="T63" fmla="*/ 67 h 106"/>
                <a:gd name="T64" fmla="*/ 29 w 67"/>
                <a:gd name="T65" fmla="*/ 51 h 106"/>
                <a:gd name="T66" fmla="*/ 25 w 67"/>
                <a:gd name="T67" fmla="*/ 38 h 106"/>
                <a:gd name="T68" fmla="*/ 40 w 67"/>
                <a:gd name="T69" fmla="*/ 42 h 106"/>
                <a:gd name="T70" fmla="*/ 36 w 67"/>
                <a:gd name="T71" fmla="*/ 41 h 106"/>
                <a:gd name="T72" fmla="*/ 30 w 67"/>
                <a:gd name="T73" fmla="*/ 41 h 106"/>
                <a:gd name="T74" fmla="*/ 27 w 67"/>
                <a:gd name="T75" fmla="*/ 42 h 106"/>
                <a:gd name="T76" fmla="*/ 32 w 67"/>
                <a:gd name="T77" fmla="*/ 50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89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6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4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5"/>
                    <a:pt x="56" y="59"/>
                    <a:pt x="51" y="62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7" y="69"/>
                    <a:pt x="57" y="71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89"/>
                    <a:pt x="56" y="91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93"/>
                    <a:pt x="10" y="91"/>
                    <a:pt x="10" y="89"/>
                  </a:cubicBezTo>
                  <a:cubicBezTo>
                    <a:pt x="10" y="87"/>
                    <a:pt x="11" y="85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0"/>
                    <a:pt x="10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1" y="46"/>
                    <a:pt x="0" y="40"/>
                    <a:pt x="0" y="34"/>
                  </a:cubicBezTo>
                  <a:cubicBezTo>
                    <a:pt x="0" y="24"/>
                    <a:pt x="3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6" y="40"/>
                    <a:pt x="27" y="40"/>
                    <a:pt x="28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1"/>
                    <a:pt x="33" y="41"/>
                  </a:cubicBezTo>
                  <a:cubicBezTo>
                    <a:pt x="34" y="41"/>
                    <a:pt x="35" y="40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0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1"/>
                    <a:pt x="56" y="47"/>
                  </a:cubicBezTo>
                  <a:cubicBezTo>
                    <a:pt x="58" y="43"/>
                    <a:pt x="60" y="39"/>
                    <a:pt x="60" y="34"/>
                  </a:cubicBezTo>
                  <a:cubicBezTo>
                    <a:pt x="60" y="26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4" y="15"/>
                  </a:cubicBezTo>
                  <a:cubicBezTo>
                    <a:pt x="10" y="20"/>
                    <a:pt x="7" y="26"/>
                    <a:pt x="7" y="34"/>
                  </a:cubicBezTo>
                  <a:cubicBezTo>
                    <a:pt x="7" y="39"/>
                    <a:pt x="8" y="43"/>
                    <a:pt x="11" y="47"/>
                  </a:cubicBezTo>
                  <a:cubicBezTo>
                    <a:pt x="13" y="52"/>
                    <a:pt x="17" y="55"/>
                    <a:pt x="21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2"/>
                  </a:moveTo>
                  <a:cubicBezTo>
                    <a:pt x="40" y="42"/>
                    <a:pt x="40" y="42"/>
                    <a:pt x="39" y="42"/>
                  </a:cubicBezTo>
                  <a:cubicBezTo>
                    <a:pt x="38" y="43"/>
                    <a:pt x="37" y="42"/>
                    <a:pt x="36" y="41"/>
                  </a:cubicBezTo>
                  <a:cubicBezTo>
                    <a:pt x="35" y="42"/>
                    <a:pt x="34" y="43"/>
                    <a:pt x="33" y="42"/>
                  </a:cubicBezTo>
                  <a:cubicBezTo>
                    <a:pt x="32" y="42"/>
                    <a:pt x="31" y="42"/>
                    <a:pt x="30" y="41"/>
                  </a:cubicBezTo>
                  <a:cubicBezTo>
                    <a:pt x="29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6"/>
                    <a:pt x="43" y="96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9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5"/>
                    <a:pt x="17" y="75"/>
                    <a:pt x="17" y="7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sz="1015"/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1026025" y="2226969"/>
              <a:ext cx="4269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026025" y="3009225"/>
              <a:ext cx="4269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26025" y="3808624"/>
              <a:ext cx="4269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2"/>
            <p:cNvSpPr>
              <a:spLocks noChangeArrowheads="1"/>
            </p:cNvSpPr>
            <p:nvPr/>
          </p:nvSpPr>
          <p:spPr bwMode="auto">
            <a:xfrm>
              <a:off x="1704039" y="2557803"/>
              <a:ext cx="375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岗位职责</a:t>
              </a:r>
            </a:p>
          </p:txBody>
        </p:sp>
        <p:sp>
          <p:nvSpPr>
            <p:cNvPr id="51" name="矩形 2"/>
            <p:cNvSpPr>
              <a:spLocks noChangeArrowheads="1"/>
            </p:cNvSpPr>
            <p:nvPr/>
          </p:nvSpPr>
          <p:spPr bwMode="auto">
            <a:xfrm>
              <a:off x="1704039" y="3378100"/>
              <a:ext cx="375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岗位评估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0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57"/>
          <p:cNvSpPr txBox="1">
            <a:spLocks noChangeArrowheads="1"/>
          </p:cNvSpPr>
          <p:nvPr/>
        </p:nvSpPr>
        <p:spPr bwMode="auto">
          <a:xfrm>
            <a:off x="2714005" y="830707"/>
            <a:ext cx="2389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672" y="808276"/>
            <a:ext cx="10515600" cy="452113"/>
          </a:xfrm>
        </p:spPr>
        <p:txBody>
          <a:bodyPr>
            <a:no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自我介绍与岗位职责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29342" y="1559873"/>
            <a:ext cx="10515600" cy="46102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我是终端开发部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胡思奇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入职金信诺。我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是湖南娄底人，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重庆工商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一直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在从事路由器相关产品的开发工作，有丰富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经验，很高兴加入金信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诺这个大家庭。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在终端开发部做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WIFI6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的嵌前端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开发工作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，职位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是前端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工程师，主要负责路由器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前端功能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的设计、开发与实现，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包括以下内容：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>
              <a:lnSpc>
                <a:spcPts val="1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设置、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访客网络、 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DHCP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设置；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>
              <a:lnSpc>
                <a:spcPts val="1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防火墙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、家长控制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转发；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>
              <a:lnSpc>
                <a:spcPts val="1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软件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备份升级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IPV6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DDNS/UPNP/VPN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功能；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>
              <a:lnSpc>
                <a:spcPts val="1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网络拓扑图、终端管理；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>
              <a:lnSpc>
                <a:spcPts val="1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WIFI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相关功能的调试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工作；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入职半年以来，我工作认真负责，与部门领导同事配合默契，在保证工作进度的同时，确保功能实现简洁高效，努力提高代码质量，同时深入理解产品与 客户需求，不断改进产品的软件功能，积极解决开发过程中遇到的技术难点与重点，提高产品质量，完全胜任本岗位需求。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9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7"/>
          <p:cNvSpPr txBox="1">
            <a:spLocks noChangeArrowheads="1"/>
          </p:cNvSpPr>
          <p:nvPr/>
        </p:nvSpPr>
        <p:spPr bwMode="auto">
          <a:xfrm>
            <a:off x="2714005" y="830707"/>
            <a:ext cx="2389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 </a:t>
            </a:r>
          </a:p>
        </p:txBody>
      </p:sp>
      <p:sp>
        <p:nvSpPr>
          <p:cNvPr id="18" name="Freeform 21"/>
          <p:cNvSpPr>
            <a:spLocks noEditPoints="1"/>
          </p:cNvSpPr>
          <p:nvPr/>
        </p:nvSpPr>
        <p:spPr bwMode="auto">
          <a:xfrm>
            <a:off x="2946857" y="1930459"/>
            <a:ext cx="407610" cy="436725"/>
          </a:xfrm>
          <a:custGeom>
            <a:avLst/>
            <a:gdLst>
              <a:gd name="T0" fmla="*/ 75 w 89"/>
              <a:gd name="T1" fmla="*/ 21 h 95"/>
              <a:gd name="T2" fmla="*/ 89 w 89"/>
              <a:gd name="T3" fmla="*/ 53 h 95"/>
              <a:gd name="T4" fmla="*/ 78 w 89"/>
              <a:gd name="T5" fmla="*/ 80 h 95"/>
              <a:gd name="T6" fmla="*/ 48 w 89"/>
              <a:gd name="T7" fmla="*/ 53 h 95"/>
              <a:gd name="T8" fmla="*/ 75 w 89"/>
              <a:gd name="T9" fmla="*/ 21 h 95"/>
              <a:gd name="T10" fmla="*/ 76 w 89"/>
              <a:gd name="T11" fmla="*/ 83 h 95"/>
              <a:gd name="T12" fmla="*/ 70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5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3 h 95"/>
              <a:gd name="T26" fmla="*/ 65 w 89"/>
              <a:gd name="T27" fmla="*/ 92 h 95"/>
              <a:gd name="T28" fmla="*/ 59 w 89"/>
              <a:gd name="T29" fmla="*/ 91 h 95"/>
              <a:gd name="T30" fmla="*/ 68 w 89"/>
              <a:gd name="T31" fmla="*/ 75 h 95"/>
              <a:gd name="T32" fmla="*/ 66 w 89"/>
              <a:gd name="T33" fmla="*/ 73 h 95"/>
              <a:gd name="T34" fmla="*/ 57 w 89"/>
              <a:gd name="T35" fmla="*/ 88 h 95"/>
              <a:gd name="T36" fmla="*/ 59 w 89"/>
              <a:gd name="T37" fmla="*/ 91 h 95"/>
              <a:gd name="T38" fmla="*/ 56 w 89"/>
              <a:gd name="T39" fmla="*/ 84 h 95"/>
              <a:gd name="T40" fmla="*/ 64 w 89"/>
              <a:gd name="T41" fmla="*/ 72 h 95"/>
              <a:gd name="T42" fmla="*/ 62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4 w 89"/>
              <a:gd name="T49" fmla="*/ 78 h 95"/>
              <a:gd name="T50" fmla="*/ 60 w 89"/>
              <a:gd name="T51" fmla="*/ 68 h 95"/>
              <a:gd name="T52" fmla="*/ 58 w 89"/>
              <a:gd name="T53" fmla="*/ 66 h 95"/>
              <a:gd name="T54" fmla="*/ 53 w 89"/>
              <a:gd name="T55" fmla="*/ 74 h 95"/>
              <a:gd name="T56" fmla="*/ 54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9 w 89"/>
              <a:gd name="T69" fmla="*/ 65 h 95"/>
              <a:gd name="T70" fmla="*/ 51 w 89"/>
              <a:gd name="T71" fmla="*/ 60 h 95"/>
              <a:gd name="T72" fmla="*/ 49 w 89"/>
              <a:gd name="T73" fmla="*/ 59 h 95"/>
              <a:gd name="T74" fmla="*/ 48 w 89"/>
              <a:gd name="T75" fmla="*/ 61 h 95"/>
              <a:gd name="T76" fmla="*/ 49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60 w 89"/>
              <a:gd name="T87" fmla="*/ 17 h 95"/>
              <a:gd name="T88" fmla="*/ 42 w 89"/>
              <a:gd name="T89" fmla="*/ 54 h 95"/>
              <a:gd name="T90" fmla="*/ 37 w 89"/>
              <a:gd name="T91" fmla="*/ 13 h 95"/>
              <a:gd name="T92" fmla="*/ 0 w 89"/>
              <a:gd name="T93" fmla="*/ 54 h 95"/>
              <a:gd name="T94" fmla="*/ 42 w 89"/>
              <a:gd name="T95" fmla="*/ 95 h 95"/>
              <a:gd name="T96" fmla="*/ 56 w 89"/>
              <a:gd name="T97" fmla="*/ 92 h 95"/>
              <a:gd name="T98" fmla="*/ 42 w 89"/>
              <a:gd name="T99" fmla="*/ 54 h 95"/>
              <a:gd name="T100" fmla="*/ 69 w 89"/>
              <a:gd name="T101" fmla="*/ 23 h 95"/>
              <a:gd name="T102" fmla="*/ 60 w 89"/>
              <a:gd name="T103" fmla="*/ 17 h 95"/>
              <a:gd name="T104" fmla="*/ 43 w 89"/>
              <a:gd name="T105" fmla="*/ 0 h 95"/>
              <a:gd name="T106" fmla="*/ 39 w 89"/>
              <a:gd name="T107" fmla="*/ 0 h 95"/>
              <a:gd name="T108" fmla="*/ 43 w 89"/>
              <a:gd name="T109" fmla="*/ 41 h 95"/>
              <a:gd name="T110" fmla="*/ 62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1"/>
                </a:moveTo>
                <a:cubicBezTo>
                  <a:pt x="84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8" y="53"/>
                  <a:pt x="48" y="53"/>
                  <a:pt x="48" y="53"/>
                </a:cubicBezTo>
                <a:cubicBezTo>
                  <a:pt x="75" y="21"/>
                  <a:pt x="75" y="21"/>
                  <a:pt x="75" y="21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70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5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3"/>
                  <a:pt x="60" y="93"/>
                  <a:pt x="60" y="93"/>
                </a:cubicBezTo>
                <a:cubicBezTo>
                  <a:pt x="62" y="93"/>
                  <a:pt x="63" y="92"/>
                  <a:pt x="65" y="92"/>
                </a:cubicBezTo>
                <a:close/>
                <a:moveTo>
                  <a:pt x="59" y="91"/>
                </a:moveTo>
                <a:cubicBezTo>
                  <a:pt x="68" y="75"/>
                  <a:pt x="68" y="75"/>
                  <a:pt x="68" y="75"/>
                </a:cubicBezTo>
                <a:cubicBezTo>
                  <a:pt x="66" y="73"/>
                  <a:pt x="66" y="73"/>
                  <a:pt x="66" y="73"/>
                </a:cubicBezTo>
                <a:cubicBezTo>
                  <a:pt x="57" y="88"/>
                  <a:pt x="57" y="88"/>
                  <a:pt x="57" y="88"/>
                </a:cubicBezTo>
                <a:cubicBezTo>
                  <a:pt x="59" y="91"/>
                  <a:pt x="59" y="91"/>
                  <a:pt x="59" y="91"/>
                </a:cubicBezTo>
                <a:close/>
                <a:moveTo>
                  <a:pt x="56" y="84"/>
                </a:moveTo>
                <a:cubicBezTo>
                  <a:pt x="64" y="72"/>
                  <a:pt x="64" y="72"/>
                  <a:pt x="64" y="72"/>
                </a:cubicBezTo>
                <a:cubicBezTo>
                  <a:pt x="62" y="70"/>
                  <a:pt x="62" y="70"/>
                  <a:pt x="62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4" y="78"/>
                </a:moveTo>
                <a:cubicBezTo>
                  <a:pt x="60" y="68"/>
                  <a:pt x="60" y="68"/>
                  <a:pt x="60" y="68"/>
                </a:cubicBezTo>
                <a:cubicBezTo>
                  <a:pt x="58" y="66"/>
                  <a:pt x="58" y="66"/>
                  <a:pt x="58" y="66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78"/>
                  <a:pt x="54" y="78"/>
                  <a:pt x="54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9" y="65"/>
                </a:moveTo>
                <a:cubicBezTo>
                  <a:pt x="51" y="60"/>
                  <a:pt x="51" y="60"/>
                  <a:pt x="51" y="60"/>
                </a:cubicBezTo>
                <a:cubicBezTo>
                  <a:pt x="49" y="59"/>
                  <a:pt x="49" y="59"/>
                  <a:pt x="49" y="59"/>
                </a:cubicBezTo>
                <a:cubicBezTo>
                  <a:pt x="48" y="61"/>
                  <a:pt x="48" y="61"/>
                  <a:pt x="48" y="61"/>
                </a:cubicBezTo>
                <a:cubicBezTo>
                  <a:pt x="49" y="65"/>
                  <a:pt x="49" y="65"/>
                  <a:pt x="49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60" y="17"/>
                </a:moveTo>
                <a:cubicBezTo>
                  <a:pt x="42" y="54"/>
                  <a:pt x="42" y="54"/>
                  <a:pt x="42" y="54"/>
                </a:cubicBezTo>
                <a:cubicBezTo>
                  <a:pt x="42" y="54"/>
                  <a:pt x="38" y="27"/>
                  <a:pt x="37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9" y="95"/>
                  <a:pt x="42" y="95"/>
                </a:cubicBezTo>
                <a:cubicBezTo>
                  <a:pt x="47" y="95"/>
                  <a:pt x="52" y="94"/>
                  <a:pt x="56" y="92"/>
                </a:cubicBezTo>
                <a:cubicBezTo>
                  <a:pt x="42" y="54"/>
                  <a:pt x="42" y="54"/>
                  <a:pt x="42" y="54"/>
                </a:cubicBezTo>
                <a:cubicBezTo>
                  <a:pt x="69" y="23"/>
                  <a:pt x="69" y="23"/>
                  <a:pt x="69" y="23"/>
                </a:cubicBezTo>
                <a:cubicBezTo>
                  <a:pt x="66" y="20"/>
                  <a:pt x="63" y="18"/>
                  <a:pt x="60" y="17"/>
                </a:cubicBezTo>
                <a:close/>
                <a:moveTo>
                  <a:pt x="43" y="0"/>
                </a:moveTo>
                <a:cubicBezTo>
                  <a:pt x="42" y="0"/>
                  <a:pt x="40" y="0"/>
                  <a:pt x="39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2" y="4"/>
                  <a:pt x="62" y="4"/>
                  <a:pt x="62" y="4"/>
                </a:cubicBezTo>
                <a:cubicBezTo>
                  <a:pt x="56" y="1"/>
                  <a:pt x="50" y="0"/>
                  <a:pt x="4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2942331" y="2819173"/>
            <a:ext cx="349380" cy="342529"/>
          </a:xfrm>
          <a:custGeom>
            <a:avLst/>
            <a:gdLst>
              <a:gd name="T0" fmla="*/ 112 w 112"/>
              <a:gd name="T1" fmla="*/ 93 h 110"/>
              <a:gd name="T2" fmla="*/ 0 w 112"/>
              <a:gd name="T3" fmla="*/ 93 h 110"/>
              <a:gd name="T4" fmla="*/ 9 w 112"/>
              <a:gd name="T5" fmla="*/ 86 h 110"/>
              <a:gd name="T6" fmla="*/ 103 w 112"/>
              <a:gd name="T7" fmla="*/ 86 h 110"/>
              <a:gd name="T8" fmla="*/ 29 w 112"/>
              <a:gd name="T9" fmla="*/ 4 h 110"/>
              <a:gd name="T10" fmla="*/ 29 w 112"/>
              <a:gd name="T11" fmla="*/ 24 h 110"/>
              <a:gd name="T12" fmla="*/ 29 w 112"/>
              <a:gd name="T13" fmla="*/ 4 h 110"/>
              <a:gd name="T14" fmla="*/ 73 w 112"/>
              <a:gd name="T15" fmla="*/ 14 h 110"/>
              <a:gd name="T16" fmla="*/ 93 w 112"/>
              <a:gd name="T17" fmla="*/ 14 h 110"/>
              <a:gd name="T18" fmla="*/ 73 w 112"/>
              <a:gd name="T19" fmla="*/ 62 h 110"/>
              <a:gd name="T20" fmla="*/ 80 w 112"/>
              <a:gd name="T21" fmla="*/ 89 h 110"/>
              <a:gd name="T22" fmla="*/ 86 w 112"/>
              <a:gd name="T23" fmla="*/ 89 h 110"/>
              <a:gd name="T24" fmla="*/ 94 w 112"/>
              <a:gd name="T25" fmla="*/ 59 h 110"/>
              <a:gd name="T26" fmla="*/ 99 w 112"/>
              <a:gd name="T27" fmla="*/ 36 h 110"/>
              <a:gd name="T28" fmla="*/ 78 w 112"/>
              <a:gd name="T29" fmla="*/ 26 h 110"/>
              <a:gd name="T30" fmla="*/ 78 w 112"/>
              <a:gd name="T31" fmla="*/ 35 h 110"/>
              <a:gd name="T32" fmla="*/ 73 w 112"/>
              <a:gd name="T33" fmla="*/ 62 h 110"/>
              <a:gd name="T34" fmla="*/ 67 w 112"/>
              <a:gd name="T35" fmla="*/ 11 h 110"/>
              <a:gd name="T36" fmla="*/ 45 w 112"/>
              <a:gd name="T37" fmla="*/ 11 h 110"/>
              <a:gd name="T38" fmla="*/ 67 w 112"/>
              <a:gd name="T39" fmla="*/ 60 h 110"/>
              <a:gd name="T40" fmla="*/ 73 w 112"/>
              <a:gd name="T41" fmla="*/ 35 h 110"/>
              <a:gd name="T42" fmla="*/ 49 w 112"/>
              <a:gd name="T43" fmla="*/ 24 h 110"/>
              <a:gd name="T44" fmla="*/ 39 w 112"/>
              <a:gd name="T45" fmla="*/ 51 h 110"/>
              <a:gd name="T46" fmla="*/ 45 w 112"/>
              <a:gd name="T47" fmla="*/ 93 h 110"/>
              <a:gd name="T48" fmla="*/ 56 w 112"/>
              <a:gd name="T49" fmla="*/ 72 h 110"/>
              <a:gd name="T50" fmla="*/ 67 w 112"/>
              <a:gd name="T51" fmla="*/ 93 h 110"/>
              <a:gd name="T52" fmla="*/ 39 w 112"/>
              <a:gd name="T53" fmla="*/ 62 h 110"/>
              <a:gd name="T54" fmla="*/ 34 w 112"/>
              <a:gd name="T55" fmla="*/ 35 h 110"/>
              <a:gd name="T56" fmla="*/ 34 w 112"/>
              <a:gd name="T57" fmla="*/ 26 h 110"/>
              <a:gd name="T58" fmla="*/ 13 w 112"/>
              <a:gd name="T59" fmla="*/ 36 h 110"/>
              <a:gd name="T60" fmla="*/ 18 w 112"/>
              <a:gd name="T61" fmla="*/ 59 h 110"/>
              <a:gd name="T62" fmla="*/ 26 w 112"/>
              <a:gd name="T63" fmla="*/ 89 h 110"/>
              <a:gd name="T64" fmla="*/ 32 w 112"/>
              <a:gd name="T65" fmla="*/ 89 h 110"/>
              <a:gd name="T66" fmla="*/ 39 w 112"/>
              <a:gd name="T67" fmla="*/ 62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10">
                <a:moveTo>
                  <a:pt x="100" y="82"/>
                </a:moveTo>
                <a:cubicBezTo>
                  <a:pt x="107" y="85"/>
                  <a:pt x="112" y="89"/>
                  <a:pt x="112" y="93"/>
                </a:cubicBezTo>
                <a:cubicBezTo>
                  <a:pt x="112" y="102"/>
                  <a:pt x="87" y="110"/>
                  <a:pt x="56" y="110"/>
                </a:cubicBezTo>
                <a:cubicBezTo>
                  <a:pt x="25" y="110"/>
                  <a:pt x="0" y="102"/>
                  <a:pt x="0" y="93"/>
                </a:cubicBezTo>
                <a:cubicBezTo>
                  <a:pt x="0" y="89"/>
                  <a:pt x="5" y="85"/>
                  <a:pt x="12" y="82"/>
                </a:cubicBezTo>
                <a:cubicBezTo>
                  <a:pt x="10" y="83"/>
                  <a:pt x="9" y="85"/>
                  <a:pt x="9" y="86"/>
                </a:cubicBezTo>
                <a:cubicBezTo>
                  <a:pt x="9" y="92"/>
                  <a:pt x="30" y="98"/>
                  <a:pt x="56" y="98"/>
                </a:cubicBezTo>
                <a:cubicBezTo>
                  <a:pt x="82" y="98"/>
                  <a:pt x="103" y="92"/>
                  <a:pt x="103" y="86"/>
                </a:cubicBezTo>
                <a:cubicBezTo>
                  <a:pt x="103" y="85"/>
                  <a:pt x="102" y="83"/>
                  <a:pt x="100" y="82"/>
                </a:cubicBezTo>
                <a:close/>
                <a:moveTo>
                  <a:pt x="29" y="4"/>
                </a:moveTo>
                <a:cubicBezTo>
                  <a:pt x="34" y="4"/>
                  <a:pt x="39" y="9"/>
                  <a:pt x="39" y="14"/>
                </a:cubicBezTo>
                <a:cubicBezTo>
                  <a:pt x="39" y="20"/>
                  <a:pt x="34" y="24"/>
                  <a:pt x="29" y="24"/>
                </a:cubicBezTo>
                <a:cubicBezTo>
                  <a:pt x="23" y="24"/>
                  <a:pt x="19" y="20"/>
                  <a:pt x="19" y="14"/>
                </a:cubicBezTo>
                <a:cubicBezTo>
                  <a:pt x="19" y="9"/>
                  <a:pt x="23" y="4"/>
                  <a:pt x="29" y="4"/>
                </a:cubicBezTo>
                <a:close/>
                <a:moveTo>
                  <a:pt x="83" y="4"/>
                </a:moveTo>
                <a:cubicBezTo>
                  <a:pt x="78" y="4"/>
                  <a:pt x="73" y="9"/>
                  <a:pt x="73" y="14"/>
                </a:cubicBezTo>
                <a:cubicBezTo>
                  <a:pt x="73" y="20"/>
                  <a:pt x="78" y="24"/>
                  <a:pt x="83" y="24"/>
                </a:cubicBezTo>
                <a:cubicBezTo>
                  <a:pt x="89" y="24"/>
                  <a:pt x="93" y="20"/>
                  <a:pt x="93" y="14"/>
                </a:cubicBezTo>
                <a:cubicBezTo>
                  <a:pt x="93" y="9"/>
                  <a:pt x="89" y="4"/>
                  <a:pt x="83" y="4"/>
                </a:cubicBezTo>
                <a:close/>
                <a:moveTo>
                  <a:pt x="73" y="62"/>
                </a:moveTo>
                <a:cubicBezTo>
                  <a:pt x="73" y="89"/>
                  <a:pt x="73" y="89"/>
                  <a:pt x="73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83" y="70"/>
                  <a:pt x="83" y="70"/>
                  <a:pt x="83" y="70"/>
                </a:cubicBezTo>
                <a:cubicBezTo>
                  <a:pt x="86" y="89"/>
                  <a:pt x="86" y="89"/>
                  <a:pt x="86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94" y="59"/>
                  <a:pt x="94" y="59"/>
                  <a:pt x="94" y="59"/>
                </a:cubicBezTo>
                <a:cubicBezTo>
                  <a:pt x="97" y="58"/>
                  <a:pt x="99" y="55"/>
                  <a:pt x="99" y="51"/>
                </a:cubicBezTo>
                <a:cubicBezTo>
                  <a:pt x="99" y="36"/>
                  <a:pt x="99" y="36"/>
                  <a:pt x="99" y="36"/>
                </a:cubicBezTo>
                <a:cubicBezTo>
                  <a:pt x="99" y="30"/>
                  <a:pt x="95" y="26"/>
                  <a:pt x="89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7" y="26"/>
                  <a:pt x="76" y="26"/>
                  <a:pt x="75" y="26"/>
                </a:cubicBezTo>
                <a:cubicBezTo>
                  <a:pt x="77" y="29"/>
                  <a:pt x="78" y="32"/>
                  <a:pt x="78" y="35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55"/>
                  <a:pt x="76" y="59"/>
                  <a:pt x="73" y="62"/>
                </a:cubicBezTo>
                <a:close/>
                <a:moveTo>
                  <a:pt x="56" y="0"/>
                </a:moveTo>
                <a:cubicBezTo>
                  <a:pt x="62" y="0"/>
                  <a:pt x="67" y="5"/>
                  <a:pt x="67" y="11"/>
                </a:cubicBezTo>
                <a:cubicBezTo>
                  <a:pt x="67" y="17"/>
                  <a:pt x="62" y="22"/>
                  <a:pt x="56" y="22"/>
                </a:cubicBezTo>
                <a:cubicBezTo>
                  <a:pt x="50" y="22"/>
                  <a:pt x="45" y="17"/>
                  <a:pt x="45" y="11"/>
                </a:cubicBezTo>
                <a:cubicBezTo>
                  <a:pt x="45" y="5"/>
                  <a:pt x="50" y="0"/>
                  <a:pt x="56" y="0"/>
                </a:cubicBezTo>
                <a:close/>
                <a:moveTo>
                  <a:pt x="67" y="60"/>
                </a:moveTo>
                <a:cubicBezTo>
                  <a:pt x="70" y="59"/>
                  <a:pt x="73" y="55"/>
                  <a:pt x="73" y="51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29"/>
                  <a:pt x="68" y="24"/>
                  <a:pt x="62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4" y="24"/>
                  <a:pt x="39" y="29"/>
                  <a:pt x="39" y="35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5"/>
                  <a:pt x="41" y="59"/>
                  <a:pt x="45" y="60"/>
                </a:cubicBezTo>
                <a:cubicBezTo>
                  <a:pt x="45" y="93"/>
                  <a:pt x="45" y="93"/>
                  <a:pt x="4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6" y="72"/>
                  <a:pt x="56" y="72"/>
                  <a:pt x="56" y="72"/>
                </a:cubicBezTo>
                <a:cubicBezTo>
                  <a:pt x="59" y="93"/>
                  <a:pt x="59" y="93"/>
                  <a:pt x="59" y="93"/>
                </a:cubicBezTo>
                <a:cubicBezTo>
                  <a:pt x="67" y="93"/>
                  <a:pt x="67" y="93"/>
                  <a:pt x="67" y="93"/>
                </a:cubicBezTo>
                <a:cubicBezTo>
                  <a:pt x="67" y="60"/>
                  <a:pt x="67" y="60"/>
                  <a:pt x="67" y="60"/>
                </a:cubicBezTo>
                <a:close/>
                <a:moveTo>
                  <a:pt x="39" y="62"/>
                </a:moveTo>
                <a:cubicBezTo>
                  <a:pt x="36" y="59"/>
                  <a:pt x="34" y="55"/>
                  <a:pt x="34" y="51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2"/>
                  <a:pt x="35" y="29"/>
                  <a:pt x="37" y="26"/>
                </a:cubicBezTo>
                <a:cubicBezTo>
                  <a:pt x="36" y="26"/>
                  <a:pt x="35" y="26"/>
                  <a:pt x="34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17" y="26"/>
                  <a:pt x="13" y="30"/>
                  <a:pt x="13" y="36"/>
                </a:cubicBezTo>
                <a:cubicBezTo>
                  <a:pt x="13" y="51"/>
                  <a:pt x="13" y="51"/>
                  <a:pt x="13" y="51"/>
                </a:cubicBezTo>
                <a:cubicBezTo>
                  <a:pt x="13" y="55"/>
                  <a:pt x="15" y="58"/>
                  <a:pt x="18" y="59"/>
                </a:cubicBezTo>
                <a:cubicBezTo>
                  <a:pt x="18" y="89"/>
                  <a:pt x="18" y="89"/>
                  <a:pt x="18" y="89"/>
                </a:cubicBezTo>
                <a:cubicBezTo>
                  <a:pt x="26" y="89"/>
                  <a:pt x="26" y="89"/>
                  <a:pt x="26" y="89"/>
                </a:cubicBezTo>
                <a:cubicBezTo>
                  <a:pt x="29" y="70"/>
                  <a:pt x="29" y="70"/>
                  <a:pt x="29" y="70"/>
                </a:cubicBezTo>
                <a:cubicBezTo>
                  <a:pt x="32" y="89"/>
                  <a:pt x="32" y="89"/>
                  <a:pt x="32" y="89"/>
                </a:cubicBezTo>
                <a:cubicBezTo>
                  <a:pt x="39" y="89"/>
                  <a:pt x="39" y="89"/>
                  <a:pt x="39" y="89"/>
                </a:cubicBezTo>
                <a:lnTo>
                  <a:pt x="39" y="6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20" name="Freeform 41"/>
          <p:cNvSpPr>
            <a:spLocks noEditPoints="1"/>
          </p:cNvSpPr>
          <p:nvPr/>
        </p:nvSpPr>
        <p:spPr bwMode="auto">
          <a:xfrm>
            <a:off x="2973160" y="4316958"/>
            <a:ext cx="361369" cy="351093"/>
          </a:xfrm>
          <a:custGeom>
            <a:avLst/>
            <a:gdLst>
              <a:gd name="T0" fmla="*/ 35 w 69"/>
              <a:gd name="T1" fmla="*/ 0 h 67"/>
              <a:gd name="T2" fmla="*/ 56 w 69"/>
              <a:gd name="T3" fmla="*/ 0 h 67"/>
              <a:gd name="T4" fmla="*/ 54 w 69"/>
              <a:gd name="T5" fmla="*/ 6 h 67"/>
              <a:gd name="T6" fmla="*/ 69 w 69"/>
              <a:gd name="T7" fmla="*/ 6 h 67"/>
              <a:gd name="T8" fmla="*/ 67 w 69"/>
              <a:gd name="T9" fmla="*/ 22 h 67"/>
              <a:gd name="T10" fmla="*/ 55 w 69"/>
              <a:gd name="T11" fmla="*/ 36 h 67"/>
              <a:gd name="T12" fmla="*/ 59 w 69"/>
              <a:gd name="T13" fmla="*/ 39 h 67"/>
              <a:gd name="T14" fmla="*/ 51 w 69"/>
              <a:gd name="T15" fmla="*/ 41 h 67"/>
              <a:gd name="T16" fmla="*/ 51 w 69"/>
              <a:gd name="T17" fmla="*/ 37 h 67"/>
              <a:gd name="T18" fmla="*/ 45 w 69"/>
              <a:gd name="T19" fmla="*/ 47 h 67"/>
              <a:gd name="T20" fmla="*/ 45 w 69"/>
              <a:gd name="T21" fmla="*/ 59 h 67"/>
              <a:gd name="T22" fmla="*/ 53 w 69"/>
              <a:gd name="T23" fmla="*/ 67 h 67"/>
              <a:gd name="T24" fmla="*/ 21 w 69"/>
              <a:gd name="T25" fmla="*/ 59 h 67"/>
              <a:gd name="T26" fmla="*/ 27 w 69"/>
              <a:gd name="T27" fmla="*/ 59 h 67"/>
              <a:gd name="T28" fmla="*/ 34 w 69"/>
              <a:gd name="T29" fmla="*/ 57 h 67"/>
              <a:gd name="T30" fmla="*/ 30 w 69"/>
              <a:gd name="T31" fmla="*/ 47 h 67"/>
              <a:gd name="T32" fmla="*/ 27 w 69"/>
              <a:gd name="T33" fmla="*/ 42 h 67"/>
              <a:gd name="T34" fmla="*/ 19 w 69"/>
              <a:gd name="T35" fmla="*/ 39 h 67"/>
              <a:gd name="T36" fmla="*/ 16 w 69"/>
              <a:gd name="T37" fmla="*/ 40 h 67"/>
              <a:gd name="T38" fmla="*/ 12 w 69"/>
              <a:gd name="T39" fmla="*/ 35 h 67"/>
              <a:gd name="T40" fmla="*/ 15 w 69"/>
              <a:gd name="T41" fmla="*/ 34 h 67"/>
              <a:gd name="T42" fmla="*/ 1 w 69"/>
              <a:gd name="T43" fmla="*/ 8 h 67"/>
              <a:gd name="T44" fmla="*/ 2 w 69"/>
              <a:gd name="T45" fmla="*/ 6 h 67"/>
              <a:gd name="T46" fmla="*/ 17 w 69"/>
              <a:gd name="T47" fmla="*/ 6 h 67"/>
              <a:gd name="T48" fmla="*/ 24 w 69"/>
              <a:gd name="T49" fmla="*/ 4 h 67"/>
              <a:gd name="T50" fmla="*/ 29 w 69"/>
              <a:gd name="T51" fmla="*/ 35 h 67"/>
              <a:gd name="T52" fmla="*/ 24 w 69"/>
              <a:gd name="T53" fmla="*/ 4 h 67"/>
              <a:gd name="T54" fmla="*/ 53 w 69"/>
              <a:gd name="T55" fmla="*/ 30 h 67"/>
              <a:gd name="T56" fmla="*/ 65 w 69"/>
              <a:gd name="T57" fmla="*/ 10 h 67"/>
              <a:gd name="T58" fmla="*/ 55 w 69"/>
              <a:gd name="T59" fmla="*/ 15 h 67"/>
              <a:gd name="T60" fmla="*/ 17 w 69"/>
              <a:gd name="T61" fmla="*/ 30 h 67"/>
              <a:gd name="T62" fmla="*/ 14 w 69"/>
              <a:gd name="T63" fmla="*/ 15 h 67"/>
              <a:gd name="T64" fmla="*/ 4 w 69"/>
              <a:gd name="T65" fmla="*/ 10 h 67"/>
              <a:gd name="T66" fmla="*/ 17 w 69"/>
              <a:gd name="T67" fmla="*/ 3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" h="67">
                <a:moveTo>
                  <a:pt x="14" y="0"/>
                </a:move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2"/>
                  <a:pt x="54" y="4"/>
                  <a:pt x="53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67" y="6"/>
                  <a:pt x="67" y="6"/>
                  <a:pt x="67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12"/>
                  <a:pt x="69" y="17"/>
                  <a:pt x="67" y="22"/>
                </a:cubicBezTo>
                <a:cubicBezTo>
                  <a:pt x="65" y="27"/>
                  <a:pt x="62" y="31"/>
                  <a:pt x="55" y="34"/>
                </a:cubicBezTo>
                <a:cubicBezTo>
                  <a:pt x="55" y="36"/>
                  <a:pt x="55" y="36"/>
                  <a:pt x="55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9" y="39"/>
                  <a:pt x="59" y="39"/>
                  <a:pt x="59" y="39"/>
                </a:cubicBezTo>
                <a:cubicBezTo>
                  <a:pt x="53" y="40"/>
                  <a:pt x="53" y="40"/>
                  <a:pt x="53" y="40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39"/>
                  <a:pt x="51" y="39"/>
                  <a:pt x="51" y="39"/>
                </a:cubicBezTo>
                <a:cubicBezTo>
                  <a:pt x="51" y="37"/>
                  <a:pt x="51" y="37"/>
                  <a:pt x="51" y="37"/>
                </a:cubicBezTo>
                <a:cubicBezTo>
                  <a:pt x="50" y="38"/>
                  <a:pt x="48" y="40"/>
                  <a:pt x="45" y="41"/>
                </a:cubicBezTo>
                <a:cubicBezTo>
                  <a:pt x="45" y="47"/>
                  <a:pt x="45" y="47"/>
                  <a:pt x="45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52"/>
                  <a:pt x="42" y="56"/>
                  <a:pt x="45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3" y="67"/>
                  <a:pt x="53" y="67"/>
                  <a:pt x="53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21" y="59"/>
                  <a:pt x="21" y="59"/>
                  <a:pt x="21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7"/>
                  <a:pt x="34" y="57"/>
                  <a:pt x="34" y="57"/>
                </a:cubicBezTo>
                <a:cubicBezTo>
                  <a:pt x="29" y="56"/>
                  <a:pt x="29" y="56"/>
                  <a:pt x="29" y="56"/>
                </a:cubicBezTo>
                <a:cubicBezTo>
                  <a:pt x="30" y="53"/>
                  <a:pt x="31" y="51"/>
                  <a:pt x="30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2"/>
                  <a:pt x="27" y="42"/>
                  <a:pt x="27" y="42"/>
                </a:cubicBezTo>
                <a:cubicBezTo>
                  <a:pt x="23" y="40"/>
                  <a:pt x="20" y="38"/>
                  <a:pt x="19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41"/>
                  <a:pt x="19" y="41"/>
                  <a:pt x="19" y="41"/>
                </a:cubicBezTo>
                <a:cubicBezTo>
                  <a:pt x="16" y="40"/>
                  <a:pt x="16" y="40"/>
                  <a:pt x="16" y="40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5"/>
                  <a:pt x="12" y="35"/>
                  <a:pt x="12" y="35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4"/>
                  <a:pt x="15" y="34"/>
                  <a:pt x="15" y="34"/>
                </a:cubicBezTo>
                <a:cubicBezTo>
                  <a:pt x="8" y="31"/>
                  <a:pt x="5" y="27"/>
                  <a:pt x="3" y="22"/>
                </a:cubicBezTo>
                <a:cubicBezTo>
                  <a:pt x="1" y="17"/>
                  <a:pt x="0" y="12"/>
                  <a:pt x="1" y="8"/>
                </a:cubicBezTo>
                <a:cubicBezTo>
                  <a:pt x="1" y="6"/>
                  <a:pt x="1" y="6"/>
                  <a:pt x="1" y="6"/>
                </a:cubicBezTo>
                <a:cubicBezTo>
                  <a:pt x="2" y="6"/>
                  <a:pt x="2" y="6"/>
                  <a:pt x="2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6" y="4"/>
                  <a:pt x="15" y="2"/>
                  <a:pt x="14" y="0"/>
                </a:cubicBezTo>
                <a:close/>
                <a:moveTo>
                  <a:pt x="24" y="4"/>
                </a:moveTo>
                <a:cubicBezTo>
                  <a:pt x="24" y="13"/>
                  <a:pt x="24" y="21"/>
                  <a:pt x="23" y="29"/>
                </a:cubicBezTo>
                <a:cubicBezTo>
                  <a:pt x="23" y="33"/>
                  <a:pt x="27" y="33"/>
                  <a:pt x="29" y="35"/>
                </a:cubicBezTo>
                <a:cubicBezTo>
                  <a:pt x="30" y="4"/>
                  <a:pt x="30" y="4"/>
                  <a:pt x="30" y="4"/>
                </a:cubicBezTo>
                <a:cubicBezTo>
                  <a:pt x="28" y="4"/>
                  <a:pt x="26" y="4"/>
                  <a:pt x="24" y="4"/>
                </a:cubicBezTo>
                <a:close/>
                <a:moveTo>
                  <a:pt x="52" y="15"/>
                </a:moveTo>
                <a:cubicBezTo>
                  <a:pt x="52" y="21"/>
                  <a:pt x="53" y="26"/>
                  <a:pt x="53" y="30"/>
                </a:cubicBezTo>
                <a:cubicBezTo>
                  <a:pt x="59" y="28"/>
                  <a:pt x="62" y="24"/>
                  <a:pt x="64" y="20"/>
                </a:cubicBezTo>
                <a:cubicBezTo>
                  <a:pt x="65" y="17"/>
                  <a:pt x="65" y="13"/>
                  <a:pt x="65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5"/>
                  <a:pt x="55" y="15"/>
                  <a:pt x="55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17" y="30"/>
                </a:moveTo>
                <a:cubicBezTo>
                  <a:pt x="17" y="26"/>
                  <a:pt x="18" y="21"/>
                  <a:pt x="18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0"/>
                  <a:pt x="14" y="10"/>
                  <a:pt x="1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3"/>
                  <a:pt x="5" y="17"/>
                  <a:pt x="6" y="20"/>
                </a:cubicBezTo>
                <a:cubicBezTo>
                  <a:pt x="8" y="24"/>
                  <a:pt x="11" y="28"/>
                  <a:pt x="17" y="3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2985148" y="3544497"/>
            <a:ext cx="260322" cy="423023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5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79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4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4 w 67"/>
              <a:gd name="T27" fmla="*/ 69 h 106"/>
              <a:gd name="T28" fmla="*/ 16 w 67"/>
              <a:gd name="T29" fmla="*/ 62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0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1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4 w 67"/>
              <a:gd name="T57" fmla="*/ 15 h 106"/>
              <a:gd name="T58" fmla="*/ 11 w 67"/>
              <a:gd name="T59" fmla="*/ 47 h 106"/>
              <a:gd name="T60" fmla="*/ 23 w 67"/>
              <a:gd name="T61" fmla="*/ 58 h 106"/>
              <a:gd name="T62" fmla="*/ 23 w 67"/>
              <a:gd name="T63" fmla="*/ 67 h 106"/>
              <a:gd name="T64" fmla="*/ 29 w 67"/>
              <a:gd name="T65" fmla="*/ 51 h 106"/>
              <a:gd name="T66" fmla="*/ 25 w 67"/>
              <a:gd name="T67" fmla="*/ 38 h 106"/>
              <a:gd name="T68" fmla="*/ 40 w 67"/>
              <a:gd name="T69" fmla="*/ 42 h 106"/>
              <a:gd name="T70" fmla="*/ 36 w 67"/>
              <a:gd name="T71" fmla="*/ 41 h 106"/>
              <a:gd name="T72" fmla="*/ 30 w 67"/>
              <a:gd name="T73" fmla="*/ 41 h 106"/>
              <a:gd name="T74" fmla="*/ 27 w 67"/>
              <a:gd name="T75" fmla="*/ 42 h 106"/>
              <a:gd name="T76" fmla="*/ 32 w 67"/>
              <a:gd name="T77" fmla="*/ 50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89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6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4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5"/>
                  <a:pt x="56" y="59"/>
                  <a:pt x="51" y="62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9"/>
                  <a:pt x="57" y="71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89"/>
                  <a:pt x="56" y="91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15" y="97"/>
                  <a:pt x="15" y="97"/>
                  <a:pt x="15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3"/>
                  <a:pt x="10" y="91"/>
                  <a:pt x="10" y="89"/>
                </a:cubicBezTo>
                <a:cubicBezTo>
                  <a:pt x="10" y="87"/>
                  <a:pt x="11" y="85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0"/>
                  <a:pt x="10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2"/>
                  <a:pt x="16" y="62"/>
                  <a:pt x="16" y="62"/>
                </a:cubicBezTo>
                <a:cubicBezTo>
                  <a:pt x="11" y="60"/>
                  <a:pt x="7" y="56"/>
                  <a:pt x="5" y="51"/>
                </a:cubicBezTo>
                <a:cubicBezTo>
                  <a:pt x="1" y="46"/>
                  <a:pt x="0" y="40"/>
                  <a:pt x="0" y="34"/>
                </a:cubicBezTo>
                <a:cubicBezTo>
                  <a:pt x="0" y="24"/>
                  <a:pt x="3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8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0"/>
                  <a:pt x="32" y="41"/>
                  <a:pt x="33" y="41"/>
                </a:cubicBezTo>
                <a:cubicBezTo>
                  <a:pt x="34" y="41"/>
                  <a:pt x="35" y="40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0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1"/>
                  <a:pt x="56" y="47"/>
                </a:cubicBezTo>
                <a:cubicBezTo>
                  <a:pt x="58" y="43"/>
                  <a:pt x="60" y="39"/>
                  <a:pt x="60" y="34"/>
                </a:cubicBezTo>
                <a:cubicBezTo>
                  <a:pt x="60" y="26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4" y="15"/>
                </a:cubicBezTo>
                <a:cubicBezTo>
                  <a:pt x="10" y="20"/>
                  <a:pt x="7" y="26"/>
                  <a:pt x="7" y="34"/>
                </a:cubicBezTo>
                <a:cubicBezTo>
                  <a:pt x="7" y="39"/>
                  <a:pt x="8" y="43"/>
                  <a:pt x="11" y="47"/>
                </a:cubicBezTo>
                <a:cubicBezTo>
                  <a:pt x="13" y="52"/>
                  <a:pt x="17" y="55"/>
                  <a:pt x="21" y="57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1"/>
                  <a:pt x="29" y="51"/>
                  <a:pt x="29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2"/>
                </a:moveTo>
                <a:cubicBezTo>
                  <a:pt x="40" y="42"/>
                  <a:pt x="40" y="42"/>
                  <a:pt x="39" y="42"/>
                </a:cubicBezTo>
                <a:cubicBezTo>
                  <a:pt x="38" y="43"/>
                  <a:pt x="37" y="42"/>
                  <a:pt x="36" y="41"/>
                </a:cubicBezTo>
                <a:cubicBezTo>
                  <a:pt x="35" y="42"/>
                  <a:pt x="34" y="43"/>
                  <a:pt x="33" y="42"/>
                </a:cubicBezTo>
                <a:cubicBezTo>
                  <a:pt x="32" y="42"/>
                  <a:pt x="31" y="42"/>
                  <a:pt x="30" y="41"/>
                </a:cubicBezTo>
                <a:cubicBezTo>
                  <a:pt x="29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6"/>
                  <a:pt x="43" y="96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9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50" y="73"/>
                </a:moveTo>
                <a:cubicBezTo>
                  <a:pt x="17" y="75"/>
                  <a:pt x="17" y="75"/>
                  <a:pt x="17" y="75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cxnSp>
        <p:nvCxnSpPr>
          <p:cNvPr id="22" name="直接连接符 21"/>
          <p:cNvCxnSpPr/>
          <p:nvPr/>
        </p:nvCxnSpPr>
        <p:spPr>
          <a:xfrm>
            <a:off x="2739495" y="2449391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739495" y="3231647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739495" y="3994976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739495" y="4781153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577053" y="2012810"/>
            <a:ext cx="2792752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试用期工作回顾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77053" y="3644571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转正后工作规划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77053" y="2882151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难点及解决方案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77053" y="4407899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个人思考与建议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0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279245" y="387179"/>
            <a:ext cx="10515600" cy="490014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27903"/>
              </p:ext>
            </p:extLst>
          </p:nvPr>
        </p:nvGraphicFramePr>
        <p:xfrm>
          <a:off x="1359243" y="938452"/>
          <a:ext cx="9308757" cy="5231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686"/>
                <a:gridCol w="6936260"/>
                <a:gridCol w="1482811"/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    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月份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工作事项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完成情况</a:t>
                      </a:r>
                      <a:endParaRPr lang="zh-CN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4013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 smtClean="0">
                          <a:effectLst/>
                        </a:rPr>
                        <a:t>7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1.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zh-CN" alt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搭建后台管理开发</a:t>
                      </a:r>
                      <a:r>
                        <a:rPr lang="zh-CN" alt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环境</a:t>
                      </a:r>
                      <a:r>
                        <a:rPr lang="zh-CN" alt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，实现前后台彻底分离环境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完成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5902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AutoNum type="arabicPeriod"/>
                      </a:pPr>
                      <a:r>
                        <a:rPr lang="zh-CN" alt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根据产品需求，实现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WEB UI</a:t>
                      </a:r>
                      <a:r>
                        <a:rPr lang="zh-CN" alt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布局</a:t>
                      </a:r>
                      <a:endParaRPr lang="en-US" altLang="zh-CN" sz="1200" b="0" i="0" u="none" strike="noStrike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登录界面设计，开发，调试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登录界面安全性能，权限设计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路由框架搭建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页功能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开发，上网设置页面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完成</a:t>
                      </a:r>
                    </a:p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74964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 smtClean="0">
                          <a:effectLst/>
                        </a:rPr>
                        <a:t>9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基本设置功能开发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高级设置功能开发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完成端口转发功能开发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实现防火墙功能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完成</a:t>
                      </a:r>
                    </a:p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78954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 smtClean="0">
                          <a:effectLst/>
                        </a:rPr>
                        <a:t>10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完成访客网络功能接口开发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地址过滤、</a:t>
                      </a: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过滤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完成系统设置相关接口，参数导入导出，日志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DHCP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相关功能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引导界面开发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完成</a:t>
                      </a:r>
                    </a:p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441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完成家长控制功能接口开发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</a:t>
                      </a: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DDNS/UPNP/VPN</a:t>
                      </a: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完成系统本地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升级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完成静态</a:t>
                      </a: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地址绑定功能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实现主机远程升级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已发版本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BUG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解决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完成</a:t>
                      </a:r>
                    </a:p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72915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 smtClean="0">
                          <a:effectLst/>
                        </a:rPr>
                        <a:t>12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en-US" altLang="zh-CN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IPv6</a:t>
                      </a: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功能调试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中英文国际化，编写自动翻译软件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从机本地升级实现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已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发版本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BUG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解决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完成</a:t>
                      </a:r>
                      <a:endParaRPr lang="zh-CN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+mn-ea"/>
                      </a:endParaRPr>
                    </a:p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8689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Web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页面中文评审，英文评审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完成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23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862" y="539968"/>
            <a:ext cx="10515600" cy="423860"/>
          </a:xfrm>
        </p:spPr>
        <p:txBody>
          <a:bodyPr>
            <a:no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导航与无线设置主界面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9071" y="4021055"/>
            <a:ext cx="10515600" cy="150018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5366"/>
            <a:ext cx="5801213" cy="36713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13" y="2184689"/>
            <a:ext cx="6312529" cy="36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1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709054" y="543697"/>
            <a:ext cx="10515600" cy="486033"/>
          </a:xfrm>
        </p:spPr>
        <p:txBody>
          <a:bodyPr>
            <a:normAutofit fontScale="90000"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及解决方案</a:t>
            </a:r>
          </a:p>
        </p:txBody>
      </p:sp>
      <p:sp>
        <p:nvSpPr>
          <p:cNvPr id="5" name="文本占位符 3"/>
          <p:cNvSpPr>
            <a:spLocks noGrp="1"/>
          </p:cNvSpPr>
          <p:nvPr>
            <p:ph type="body" idx="1"/>
          </p:nvPr>
        </p:nvSpPr>
        <p:spPr>
          <a:xfrm>
            <a:off x="873040" y="1128584"/>
            <a:ext cx="10515600" cy="4802659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WEB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前后端分离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后台管理系统框架设计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与后端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LUA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脚本之间的交互需要独立开来，方便前端与后端开发人员的自测与对接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lang="zh-CN" altLang="en-US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LUCI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框架原始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lua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语言混合编程，前端人员需要了解后台实现，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前端页面修改需要改动嵌入后台代码的页面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：建立与后台完全分离的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后台管理系统框架，前后台完全分离，只通过接口对接数据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buAutoNum type="arabicPeriod" startAt="2"/>
            </a:pP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登录权限管理，安全性能实现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需求：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前端界面只有在输入正确密码后才能实现多界面查看，在默认无操作五分钟跳出系统界面，进入登录界面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：通过请求接口带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进行请求，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失效，跳出界面；监控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界面，五分钟无鼠标，按键操作退出主界面进入登录界面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中英文国际化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：界面实现多语言切换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导出界面所有中文，编写中文转译多语言脚本程序，校正语言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buAutoNum type="arabicPeriod" startAt="4"/>
            </a:pP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网络拓扑图的实现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需求：实现多节点多层次拓扑结构实现，并能实现图片一一对应节点，编辑节点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解决方案：使用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画出节点，进行递归循环，对每个节点进行单独编辑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6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1637526" y="474351"/>
            <a:ext cx="7886700" cy="430787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主页网络拓扑图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9" y="905138"/>
            <a:ext cx="10058400" cy="508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709054" y="543697"/>
            <a:ext cx="10515600" cy="48603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转正后工作规划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idx="1"/>
          </p:nvPr>
        </p:nvSpPr>
        <p:spPr>
          <a:xfrm>
            <a:off x="848327" y="1029730"/>
            <a:ext cx="10515600" cy="5132174"/>
          </a:xfrm>
        </p:spPr>
        <p:txBody>
          <a:bodyPr>
            <a:normAutofit/>
          </a:bodyPr>
          <a:lstStyle/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遗留的已发布版本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的处理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Web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页面英文界面优化，兼容样式优化，页面加载速度优化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Web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界面多主题切换，目前为蓝绿色浅色风格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ts val="600"/>
              </a:lnSpc>
              <a:spcAft>
                <a:spcPts val="600"/>
              </a:spcAft>
              <a:buFont typeface="Arial" panose="020B0604020202020204" pitchFamily="34" charset="0"/>
              <a:buAutoNum type="arabicPeriod" startAt="4"/>
            </a:pP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现界面为路由器</a:t>
            </a: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端界面，下个版本可以开发手机版本</a:t>
            </a:r>
            <a:r>
              <a:rPr lang="en-US" altLang="zh-CN" sz="12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wap</a:t>
            </a:r>
            <a:r>
              <a:rPr lang="zh-CN" altLang="en-US" sz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端界面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 startAt="4"/>
            </a:pP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 startAt="4"/>
            </a:pP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6" y="1247933"/>
            <a:ext cx="8666667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3789</TotalTime>
  <Words>845</Words>
  <Application>Microsoft Office PowerPoint</Application>
  <PresentationFormat>宽屏</PresentationFormat>
  <Paragraphs>112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宋体</vt:lpstr>
      <vt:lpstr>微软雅黑</vt:lpstr>
      <vt:lpstr>Arial</vt:lpstr>
      <vt:lpstr>Arial Black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自我介绍与岗位职责</vt:lpstr>
      <vt:lpstr>PowerPoint 演示文稿</vt:lpstr>
      <vt:lpstr>试用期工作回顾</vt:lpstr>
      <vt:lpstr>导航与无线设置主界面</vt:lpstr>
      <vt:lpstr>      难点及解决方案</vt:lpstr>
      <vt:lpstr>主页网络拓扑图</vt:lpstr>
      <vt:lpstr>转正后工作规划</vt:lpstr>
      <vt:lpstr>个人思考与建议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戴敏</dc:creator>
  <cp:lastModifiedBy>胡思奇</cp:lastModifiedBy>
  <cp:revision>233</cp:revision>
  <dcterms:created xsi:type="dcterms:W3CDTF">2018-03-27T07:39:00Z</dcterms:created>
  <dcterms:modified xsi:type="dcterms:W3CDTF">2021-01-19T13:24:48Z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